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57" r:id="rId5"/>
    <p:sldId id="287" r:id="rId6"/>
    <p:sldId id="280" r:id="rId7"/>
    <p:sldId id="277" r:id="rId8"/>
    <p:sldId id="278" r:id="rId9"/>
    <p:sldId id="279"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88" r:id="rId24"/>
    <p:sldId id="286"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8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Do you live on or off campus?</c:v>
                </c:pt>
              </c:strCache>
            </c:strRef>
          </c:tx>
          <c:cat>
            <c:strRef>
              <c:f>Sheet1!$A$2:$A$3</c:f>
              <c:strCache>
                <c:ptCount val="2"/>
                <c:pt idx="0">
                  <c:v>On Campus</c:v>
                </c:pt>
                <c:pt idx="1">
                  <c:v>Off Campus</c:v>
                </c:pt>
              </c:strCache>
            </c:strRef>
          </c:cat>
          <c:val>
            <c:numRef>
              <c:f>Sheet1!$B$2:$B$3</c:f>
              <c:numCache>
                <c:formatCode>General</c:formatCode>
                <c:ptCount val="2"/>
                <c:pt idx="0">
                  <c:v>39.0</c:v>
                </c:pt>
                <c:pt idx="1">
                  <c:v>124.0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Class Standing</c:v>
                </c:pt>
              </c:strCache>
            </c:strRef>
          </c:tx>
          <c:cat>
            <c:strRef>
              <c:f>Sheet1!$A$2:$A$7</c:f>
              <c:strCache>
                <c:ptCount val="6"/>
                <c:pt idx="0">
                  <c:v>First Year</c:v>
                </c:pt>
                <c:pt idx="1">
                  <c:v>Second Year</c:v>
                </c:pt>
                <c:pt idx="2">
                  <c:v>Third Year</c:v>
                </c:pt>
                <c:pt idx="3">
                  <c:v>Fourth Year</c:v>
                </c:pt>
                <c:pt idx="4">
                  <c:v>Fifth Year</c:v>
                </c:pt>
                <c:pt idx="5">
                  <c:v>Other</c:v>
                </c:pt>
              </c:strCache>
            </c:strRef>
          </c:cat>
          <c:val>
            <c:numRef>
              <c:f>Sheet1!$B$2:$B$7</c:f>
              <c:numCache>
                <c:formatCode>General</c:formatCode>
                <c:ptCount val="6"/>
                <c:pt idx="0">
                  <c:v>1.0</c:v>
                </c:pt>
                <c:pt idx="1">
                  <c:v>75.0</c:v>
                </c:pt>
                <c:pt idx="2">
                  <c:v>33.0</c:v>
                </c:pt>
                <c:pt idx="3">
                  <c:v>40.0</c:v>
                </c:pt>
                <c:pt idx="4">
                  <c:v>10.0</c:v>
                </c:pt>
                <c:pt idx="5">
                  <c:v>4.0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Have you ever listened to KUGS 89.3 FM, the WWU student run radio station?</c:v>
                </c:pt>
              </c:strCache>
            </c:strRef>
          </c:tx>
          <c:cat>
            <c:strRef>
              <c:f>Sheet1!$A$2:$A$5</c:f>
              <c:strCache>
                <c:ptCount val="4"/>
                <c:pt idx="0">
                  <c:v>Yes</c:v>
                </c:pt>
                <c:pt idx="1">
                  <c:v>No</c:v>
                </c:pt>
                <c:pt idx="2">
                  <c:v>Didn't know WWU had a radio station</c:v>
                </c:pt>
                <c:pt idx="3">
                  <c:v>Unsure</c:v>
                </c:pt>
              </c:strCache>
            </c:strRef>
          </c:cat>
          <c:val>
            <c:numRef>
              <c:f>Sheet1!$B$2:$B$5</c:f>
              <c:numCache>
                <c:formatCode>General</c:formatCode>
                <c:ptCount val="4"/>
                <c:pt idx="0">
                  <c:v>81.0</c:v>
                </c:pt>
                <c:pt idx="1">
                  <c:v>67.0</c:v>
                </c:pt>
                <c:pt idx="2">
                  <c:v>11.0</c:v>
                </c:pt>
                <c:pt idx="3">
                  <c:v>4.0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Do you listen to KUGS 89.3 FM now?</c:v>
                </c:pt>
              </c:strCache>
            </c:strRef>
          </c:tx>
          <c:invertIfNegative val="0"/>
          <c:cat>
            <c:strRef>
              <c:f>Sheet1!$A$2:$A$3</c:f>
              <c:strCache>
                <c:ptCount val="2"/>
                <c:pt idx="0">
                  <c:v>Yes</c:v>
                </c:pt>
                <c:pt idx="1">
                  <c:v>No</c:v>
                </c:pt>
              </c:strCache>
            </c:strRef>
          </c:cat>
          <c:val>
            <c:numRef>
              <c:f>Sheet1!$B$2:$B$3</c:f>
              <c:numCache>
                <c:formatCode>General</c:formatCode>
                <c:ptCount val="2"/>
                <c:pt idx="0">
                  <c:v>44.0</c:v>
                </c:pt>
                <c:pt idx="1">
                  <c:v>37.0</c:v>
                </c:pt>
              </c:numCache>
            </c:numRef>
          </c:val>
        </c:ser>
        <c:dLbls>
          <c:showLegendKey val="0"/>
          <c:showVal val="0"/>
          <c:showCatName val="0"/>
          <c:showSerName val="0"/>
          <c:showPercent val="0"/>
          <c:showBubbleSize val="0"/>
        </c:dLbls>
        <c:gapWidth val="150"/>
        <c:axId val="2142858120"/>
        <c:axId val="2142131336"/>
      </c:barChart>
      <c:valAx>
        <c:axId val="2142131336"/>
        <c:scaling>
          <c:orientation val="minMax"/>
        </c:scaling>
        <c:delete val="0"/>
        <c:axPos val="l"/>
        <c:majorGridlines/>
        <c:numFmt formatCode="General" sourceLinked="1"/>
        <c:majorTickMark val="out"/>
        <c:minorTickMark val="none"/>
        <c:tickLblPos val="nextTo"/>
        <c:crossAx val="2142858120"/>
        <c:crosses val="autoZero"/>
        <c:crossBetween val="between"/>
      </c:valAx>
      <c:catAx>
        <c:axId val="2142858120"/>
        <c:scaling>
          <c:orientation val="minMax"/>
        </c:scaling>
        <c:delete val="0"/>
        <c:axPos val="b"/>
        <c:majorTickMark val="out"/>
        <c:minorTickMark val="none"/>
        <c:tickLblPos val="nextTo"/>
        <c:crossAx val="2142131336"/>
        <c:crosses val="autoZero"/>
        <c:auto val="1"/>
        <c:lblAlgn val="ctr"/>
        <c:lblOffset val="100"/>
        <c:noMultiLvlLbl val="0"/>
      </c:cat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How do you listen?</c:v>
                </c:pt>
              </c:strCache>
            </c:strRef>
          </c:tx>
          <c:invertIfNegative val="0"/>
          <c:cat>
            <c:strRef>
              <c:f>Sheet1!$A$2:$A$5</c:f>
              <c:strCache>
                <c:ptCount val="4"/>
                <c:pt idx="0">
                  <c:v>Radio</c:v>
                </c:pt>
                <c:pt idx="1">
                  <c:v>Broadcast</c:v>
                </c:pt>
                <c:pt idx="2">
                  <c:v>Online Stream</c:v>
                </c:pt>
                <c:pt idx="3">
                  <c:v>Other</c:v>
                </c:pt>
              </c:strCache>
            </c:strRef>
          </c:cat>
          <c:val>
            <c:numRef>
              <c:f>Sheet1!$B$2:$B$5</c:f>
              <c:numCache>
                <c:formatCode>General</c:formatCode>
                <c:ptCount val="4"/>
                <c:pt idx="0">
                  <c:v>54.0</c:v>
                </c:pt>
                <c:pt idx="1">
                  <c:v>2.0</c:v>
                </c:pt>
                <c:pt idx="2">
                  <c:v>31.0</c:v>
                </c:pt>
                <c:pt idx="3">
                  <c:v>3.0</c:v>
                </c:pt>
              </c:numCache>
            </c:numRef>
          </c:val>
        </c:ser>
        <c:dLbls>
          <c:showLegendKey val="0"/>
          <c:showVal val="0"/>
          <c:showCatName val="0"/>
          <c:showSerName val="0"/>
          <c:showPercent val="0"/>
          <c:showBubbleSize val="0"/>
        </c:dLbls>
        <c:gapWidth val="150"/>
        <c:axId val="2142911592"/>
        <c:axId val="2142914536"/>
      </c:barChart>
      <c:catAx>
        <c:axId val="2142911592"/>
        <c:scaling>
          <c:orientation val="minMax"/>
        </c:scaling>
        <c:delete val="0"/>
        <c:axPos val="b"/>
        <c:majorTickMark val="out"/>
        <c:minorTickMark val="none"/>
        <c:tickLblPos val="nextTo"/>
        <c:crossAx val="2142914536"/>
        <c:crosses val="autoZero"/>
        <c:auto val="1"/>
        <c:lblAlgn val="ctr"/>
        <c:lblOffset val="100"/>
        <c:noMultiLvlLbl val="0"/>
      </c:catAx>
      <c:valAx>
        <c:axId val="2142914536"/>
        <c:scaling>
          <c:orientation val="minMax"/>
        </c:scaling>
        <c:delete val="0"/>
        <c:axPos val="l"/>
        <c:majorGridlines/>
        <c:numFmt formatCode="General" sourceLinked="1"/>
        <c:majorTickMark val="out"/>
        <c:minorTickMark val="none"/>
        <c:tickLblPos val="nextTo"/>
        <c:crossAx val="2142911592"/>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When do you listen/what time?</c:v>
                </c:pt>
              </c:strCache>
            </c:strRef>
          </c:tx>
          <c:invertIfNegative val="0"/>
          <c:cat>
            <c:strRef>
              <c:f>Sheet1!$A$2:$A$7</c:f>
              <c:strCache>
                <c:ptCount val="6"/>
                <c:pt idx="0">
                  <c:v>Morning Show</c:v>
                </c:pt>
                <c:pt idx="1">
                  <c:v>Music for the Masses (10am-5pm)</c:v>
                </c:pt>
                <c:pt idx="2">
                  <c:v>Evening News</c:v>
                </c:pt>
                <c:pt idx="3">
                  <c:v>Evening Specialty Music</c:v>
                </c:pt>
                <c:pt idx="4">
                  <c:v>Weekend Specialty Music</c:v>
                </c:pt>
                <c:pt idx="5">
                  <c:v>Uncertain Which Program</c:v>
                </c:pt>
              </c:strCache>
            </c:strRef>
          </c:cat>
          <c:val>
            <c:numRef>
              <c:f>Sheet1!$B$2:$B$7</c:f>
              <c:numCache>
                <c:formatCode>General</c:formatCode>
                <c:ptCount val="6"/>
                <c:pt idx="0">
                  <c:v>7.0</c:v>
                </c:pt>
                <c:pt idx="1">
                  <c:v>38.0</c:v>
                </c:pt>
                <c:pt idx="2">
                  <c:v>8.0</c:v>
                </c:pt>
                <c:pt idx="3">
                  <c:v>34.0</c:v>
                </c:pt>
                <c:pt idx="4">
                  <c:v>25.0</c:v>
                </c:pt>
                <c:pt idx="5">
                  <c:v>10.0</c:v>
                </c:pt>
              </c:numCache>
            </c:numRef>
          </c:val>
        </c:ser>
        <c:dLbls>
          <c:showLegendKey val="0"/>
          <c:showVal val="0"/>
          <c:showCatName val="0"/>
          <c:showSerName val="0"/>
          <c:showPercent val="0"/>
          <c:showBubbleSize val="0"/>
        </c:dLbls>
        <c:gapWidth val="150"/>
        <c:axId val="2142948472"/>
        <c:axId val="2142951480"/>
      </c:barChart>
      <c:catAx>
        <c:axId val="2142948472"/>
        <c:scaling>
          <c:orientation val="minMax"/>
        </c:scaling>
        <c:delete val="0"/>
        <c:axPos val="b"/>
        <c:majorTickMark val="out"/>
        <c:minorTickMark val="none"/>
        <c:tickLblPos val="nextTo"/>
        <c:crossAx val="2142951480"/>
        <c:crosses val="autoZero"/>
        <c:auto val="1"/>
        <c:lblAlgn val="ctr"/>
        <c:lblOffset val="100"/>
        <c:noMultiLvlLbl val="0"/>
      </c:catAx>
      <c:valAx>
        <c:axId val="2142951480"/>
        <c:scaling>
          <c:orientation val="minMax"/>
        </c:scaling>
        <c:delete val="0"/>
        <c:axPos val="l"/>
        <c:majorGridlines/>
        <c:numFmt formatCode="General" sourceLinked="1"/>
        <c:majorTickMark val="out"/>
        <c:minorTickMark val="none"/>
        <c:tickLblPos val="nextTo"/>
        <c:crossAx val="214294847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How often do you tune into KUGS 89.3 FM?</c:v>
                </c:pt>
              </c:strCache>
            </c:strRef>
          </c:tx>
          <c:invertIfNegative val="0"/>
          <c:cat>
            <c:strRef>
              <c:f>Sheet1!$A$2:$A$6</c:f>
              <c:strCache>
                <c:ptCount val="5"/>
                <c:pt idx="0">
                  <c:v>Daily</c:v>
                </c:pt>
                <c:pt idx="1">
                  <c:v>0-2 Days/Week</c:v>
                </c:pt>
                <c:pt idx="2">
                  <c:v>3-5 Days/Week</c:v>
                </c:pt>
                <c:pt idx="3">
                  <c:v>6-7 Days/Week</c:v>
                </c:pt>
                <c:pt idx="4">
                  <c:v>Other</c:v>
                </c:pt>
              </c:strCache>
            </c:strRef>
          </c:cat>
          <c:val>
            <c:numRef>
              <c:f>Sheet1!$B$2:$B$6</c:f>
              <c:numCache>
                <c:formatCode>General</c:formatCode>
                <c:ptCount val="5"/>
                <c:pt idx="0">
                  <c:v>2.0</c:v>
                </c:pt>
                <c:pt idx="1">
                  <c:v>39.0</c:v>
                </c:pt>
                <c:pt idx="2">
                  <c:v>8.0</c:v>
                </c:pt>
                <c:pt idx="3">
                  <c:v>3.0</c:v>
                </c:pt>
                <c:pt idx="4">
                  <c:v>21.0</c:v>
                </c:pt>
              </c:numCache>
            </c:numRef>
          </c:val>
        </c:ser>
        <c:dLbls>
          <c:showLegendKey val="0"/>
          <c:showVal val="0"/>
          <c:showCatName val="0"/>
          <c:showSerName val="0"/>
          <c:showPercent val="0"/>
          <c:showBubbleSize val="0"/>
        </c:dLbls>
        <c:gapWidth val="150"/>
        <c:axId val="2140173192"/>
        <c:axId val="2139596136"/>
      </c:barChart>
      <c:catAx>
        <c:axId val="2140173192"/>
        <c:scaling>
          <c:orientation val="minMax"/>
        </c:scaling>
        <c:delete val="0"/>
        <c:axPos val="b"/>
        <c:majorTickMark val="out"/>
        <c:minorTickMark val="none"/>
        <c:tickLblPos val="nextTo"/>
        <c:crossAx val="2139596136"/>
        <c:crosses val="autoZero"/>
        <c:auto val="1"/>
        <c:lblAlgn val="ctr"/>
        <c:lblOffset val="100"/>
        <c:noMultiLvlLbl val="0"/>
      </c:catAx>
      <c:valAx>
        <c:axId val="2139596136"/>
        <c:scaling>
          <c:orientation val="minMax"/>
        </c:scaling>
        <c:delete val="0"/>
        <c:axPos val="l"/>
        <c:majorGridlines/>
        <c:numFmt formatCode="General" sourceLinked="1"/>
        <c:majorTickMark val="out"/>
        <c:minorTickMark val="none"/>
        <c:tickLblPos val="nextTo"/>
        <c:crossAx val="2140173192"/>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How did you hear about KUGS?</c:v>
                </c:pt>
              </c:strCache>
            </c:strRef>
          </c:tx>
          <c:invertIfNegative val="0"/>
          <c:cat>
            <c:strRef>
              <c:f>Sheet1!$A$2:$A$5</c:f>
              <c:strCache>
                <c:ptCount val="4"/>
                <c:pt idx="0">
                  <c:v>Tabling Event</c:v>
                </c:pt>
                <c:pt idx="1">
                  <c:v>Word of Mouth</c:v>
                </c:pt>
                <c:pt idx="2">
                  <c:v>Social Media</c:v>
                </c:pt>
                <c:pt idx="3">
                  <c:v>Other</c:v>
                </c:pt>
              </c:strCache>
            </c:strRef>
          </c:cat>
          <c:val>
            <c:numRef>
              <c:f>Sheet1!$B$2:$B$5</c:f>
              <c:numCache>
                <c:formatCode>General</c:formatCode>
                <c:ptCount val="4"/>
                <c:pt idx="0">
                  <c:v>36.0</c:v>
                </c:pt>
                <c:pt idx="1">
                  <c:v>97.0</c:v>
                </c:pt>
                <c:pt idx="2">
                  <c:v>25.0</c:v>
                </c:pt>
                <c:pt idx="3">
                  <c:v>29.0</c:v>
                </c:pt>
              </c:numCache>
            </c:numRef>
          </c:val>
        </c:ser>
        <c:dLbls>
          <c:showLegendKey val="0"/>
          <c:showVal val="0"/>
          <c:showCatName val="0"/>
          <c:showSerName val="0"/>
          <c:showPercent val="0"/>
          <c:showBubbleSize val="0"/>
        </c:dLbls>
        <c:gapWidth val="150"/>
        <c:axId val="2143088264"/>
        <c:axId val="2143091208"/>
      </c:barChart>
      <c:catAx>
        <c:axId val="2143088264"/>
        <c:scaling>
          <c:orientation val="minMax"/>
        </c:scaling>
        <c:delete val="0"/>
        <c:axPos val="b"/>
        <c:majorTickMark val="out"/>
        <c:minorTickMark val="none"/>
        <c:tickLblPos val="nextTo"/>
        <c:crossAx val="2143091208"/>
        <c:crosses val="autoZero"/>
        <c:auto val="1"/>
        <c:lblAlgn val="ctr"/>
        <c:lblOffset val="100"/>
        <c:noMultiLvlLbl val="0"/>
      </c:catAx>
      <c:valAx>
        <c:axId val="2143091208"/>
        <c:scaling>
          <c:orientation val="minMax"/>
        </c:scaling>
        <c:delete val="0"/>
        <c:axPos val="l"/>
        <c:majorGridlines/>
        <c:numFmt formatCode="General" sourceLinked="1"/>
        <c:majorTickMark val="out"/>
        <c:minorTickMark val="none"/>
        <c:tickLblPos val="nextTo"/>
        <c:crossAx val="2143088264"/>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Do you value WWU having a collge student run radio station?</c:v>
                </c:pt>
              </c:strCache>
            </c:strRef>
          </c:tx>
          <c:invertIfNegative val="0"/>
          <c:cat>
            <c:strRef>
              <c:f>Sheet1!$A$2:$A$5</c:f>
              <c:strCache>
                <c:ptCount val="4"/>
                <c:pt idx="0">
                  <c:v>Yes</c:v>
                </c:pt>
                <c:pt idx="1">
                  <c:v>No</c:v>
                </c:pt>
                <c:pt idx="2">
                  <c:v>Unsure</c:v>
                </c:pt>
                <c:pt idx="3">
                  <c:v>Other</c:v>
                </c:pt>
              </c:strCache>
            </c:strRef>
          </c:cat>
          <c:val>
            <c:numRef>
              <c:f>Sheet1!$B$2:$B$5</c:f>
              <c:numCache>
                <c:formatCode>General</c:formatCode>
                <c:ptCount val="4"/>
                <c:pt idx="0">
                  <c:v>109.0</c:v>
                </c:pt>
                <c:pt idx="1">
                  <c:v>10.0</c:v>
                </c:pt>
                <c:pt idx="2">
                  <c:v>31.0</c:v>
                </c:pt>
                <c:pt idx="3">
                  <c:v>3.0</c:v>
                </c:pt>
              </c:numCache>
            </c:numRef>
          </c:val>
        </c:ser>
        <c:dLbls>
          <c:showLegendKey val="0"/>
          <c:showVal val="0"/>
          <c:showCatName val="0"/>
          <c:showSerName val="0"/>
          <c:showPercent val="0"/>
          <c:showBubbleSize val="0"/>
        </c:dLbls>
        <c:gapWidth val="150"/>
        <c:axId val="2141279864"/>
        <c:axId val="2142763640"/>
      </c:barChart>
      <c:catAx>
        <c:axId val="2141279864"/>
        <c:scaling>
          <c:orientation val="minMax"/>
        </c:scaling>
        <c:delete val="0"/>
        <c:axPos val="b"/>
        <c:majorTickMark val="out"/>
        <c:minorTickMark val="none"/>
        <c:tickLblPos val="nextTo"/>
        <c:crossAx val="2142763640"/>
        <c:crosses val="autoZero"/>
        <c:auto val="1"/>
        <c:lblAlgn val="ctr"/>
        <c:lblOffset val="100"/>
        <c:noMultiLvlLbl val="0"/>
      </c:catAx>
      <c:valAx>
        <c:axId val="2142763640"/>
        <c:scaling>
          <c:orientation val="minMax"/>
        </c:scaling>
        <c:delete val="0"/>
        <c:axPos val="l"/>
        <c:majorGridlines/>
        <c:numFmt formatCode="General" sourceLinked="1"/>
        <c:majorTickMark val="out"/>
        <c:minorTickMark val="none"/>
        <c:tickLblPos val="nextTo"/>
        <c:crossAx val="2141279864"/>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5/11/16</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Vertical Text Placeholder 2"/>
          <p:cNvSpPr>
            <a:spLocks noGrp="1"/>
          </p:cNvSpPr>
          <p:nvPr>
            <p:ph type="body" orient="vert" idx="1"/>
          </p:nvPr>
        </p:nvSpPr>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5/11/16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5/11/16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5/11/16</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5/11/16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5/11/16</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5/11/16</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endParaRPr kumimoji="0" lang="en-US"/>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5/11/16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5/11/16</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5/11/16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endParaRPr kumimoji="0" lang="en-US"/>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endParaRPr kumimoji="0" lang="en-US"/>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5/11/16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5/11/16</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440998"/>
            <a:ext cx="6477000" cy="2451529"/>
          </a:xfrm>
        </p:spPr>
        <p:txBody>
          <a:bodyPr>
            <a:noAutofit/>
          </a:bodyPr>
          <a:lstStyle/>
          <a:p>
            <a:r>
              <a:rPr lang="en-US" sz="4800" dirty="0" smtClean="0">
                <a:solidFill>
                  <a:schemeClr val="bg1"/>
                </a:solidFill>
              </a:rPr>
              <a:t>KUGS</a:t>
            </a:r>
            <a:br>
              <a:rPr lang="en-US" sz="4800" dirty="0" smtClean="0">
                <a:solidFill>
                  <a:schemeClr val="bg1"/>
                </a:solidFill>
              </a:rPr>
            </a:br>
            <a:r>
              <a:rPr lang="en-US" sz="4800" dirty="0" smtClean="0">
                <a:solidFill>
                  <a:schemeClr val="bg1"/>
                </a:solidFill>
              </a:rPr>
              <a:t>PROGRAM EVALUATION</a:t>
            </a:r>
            <a:br>
              <a:rPr lang="en-US" sz="4800" dirty="0" smtClean="0">
                <a:solidFill>
                  <a:schemeClr val="bg1"/>
                </a:solidFill>
              </a:rPr>
            </a:br>
            <a:endParaRPr lang="en-US" sz="4800"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2">
                    <a:lumMod val="60000"/>
                    <a:lumOff val="40000"/>
                  </a:schemeClr>
                </a:solidFill>
              </a:rPr>
              <a:t>ALEX, BECCA, CAYLIE, AND MALLORY</a:t>
            </a:r>
            <a:endParaRPr lang="en-US" dirty="0">
              <a:solidFill>
                <a:schemeClr val="bg2">
                  <a:lumMod val="60000"/>
                  <a:lumOff val="40000"/>
                </a:schemeClr>
              </a:solidFill>
            </a:endParaRPr>
          </a:p>
        </p:txBody>
      </p:sp>
      <p:pic>
        <p:nvPicPr>
          <p:cNvPr id="6" name="Picture 5" descr="kugs.or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704" y="396553"/>
            <a:ext cx="3251200" cy="3251200"/>
          </a:xfrm>
          <a:prstGeom prst="rect">
            <a:avLst/>
          </a:prstGeom>
        </p:spPr>
      </p:pic>
    </p:spTree>
    <p:extLst>
      <p:ext uri="{BB962C8B-B14F-4D97-AF65-F5344CB8AC3E}">
        <p14:creationId xmlns:p14="http://schemas.microsoft.com/office/powerpoint/2010/main" val="13185576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869701174"/>
              </p:ext>
            </p:extLst>
          </p:nvPr>
        </p:nvGraphicFramePr>
        <p:xfrm>
          <a:off x="304799" y="201422"/>
          <a:ext cx="8490857" cy="632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58114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03815996"/>
              </p:ext>
            </p:extLst>
          </p:nvPr>
        </p:nvGraphicFramePr>
        <p:xfrm>
          <a:off x="304800" y="304800"/>
          <a:ext cx="8534400" cy="6248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0705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50879876"/>
              </p:ext>
            </p:extLst>
          </p:nvPr>
        </p:nvGraphicFramePr>
        <p:xfrm>
          <a:off x="304800" y="304800"/>
          <a:ext cx="8534400" cy="6248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70354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294544312"/>
              </p:ext>
            </p:extLst>
          </p:nvPr>
        </p:nvGraphicFramePr>
        <p:xfrm>
          <a:off x="304800" y="381000"/>
          <a:ext cx="8610600" cy="617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81167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Please tell us why you do not listen to KUGS.</a:t>
            </a:r>
            <a:endParaRPr lang="en-US" sz="3200" b="1" dirty="0"/>
          </a:p>
        </p:txBody>
      </p:sp>
      <p:sp>
        <p:nvSpPr>
          <p:cNvPr id="3" name="Content Placeholder 2"/>
          <p:cNvSpPr>
            <a:spLocks noGrp="1"/>
          </p:cNvSpPr>
          <p:nvPr>
            <p:ph idx="1"/>
          </p:nvPr>
        </p:nvSpPr>
        <p:spPr/>
        <p:txBody>
          <a:bodyPr>
            <a:normAutofit/>
          </a:bodyPr>
          <a:lstStyle/>
          <a:p>
            <a:r>
              <a:rPr lang="en-US" dirty="0" smtClean="0"/>
              <a:t>Didn’t </a:t>
            </a:r>
            <a:r>
              <a:rPr lang="en-US" dirty="0"/>
              <a:t>know that WWU had a radio </a:t>
            </a:r>
            <a:r>
              <a:rPr lang="en-US" dirty="0" smtClean="0"/>
              <a:t>station (8)</a:t>
            </a:r>
          </a:p>
          <a:p>
            <a:r>
              <a:rPr lang="en-US" dirty="0" smtClean="0"/>
              <a:t>Don’t </a:t>
            </a:r>
            <a:r>
              <a:rPr lang="en-US" dirty="0"/>
              <a:t>think about </a:t>
            </a:r>
            <a:r>
              <a:rPr lang="en-US" dirty="0" smtClean="0"/>
              <a:t>it (47)</a:t>
            </a:r>
          </a:p>
          <a:p>
            <a:r>
              <a:rPr lang="en-US" dirty="0"/>
              <a:t>V</a:t>
            </a:r>
            <a:r>
              <a:rPr lang="en-US" dirty="0" smtClean="0"/>
              <a:t>aried responses (12)</a:t>
            </a:r>
          </a:p>
          <a:p>
            <a:pPr lvl="1"/>
            <a:r>
              <a:rPr lang="en-US" dirty="0" smtClean="0"/>
              <a:t>Do </a:t>
            </a:r>
            <a:r>
              <a:rPr lang="en-US" dirty="0"/>
              <a:t>not have access to </a:t>
            </a:r>
            <a:r>
              <a:rPr lang="en-US" dirty="0" smtClean="0"/>
              <a:t>radio</a:t>
            </a:r>
          </a:p>
          <a:p>
            <a:pPr lvl="1"/>
            <a:r>
              <a:rPr lang="en-US" dirty="0" smtClean="0"/>
              <a:t>Didn’t </a:t>
            </a:r>
            <a:r>
              <a:rPr lang="en-US" dirty="0"/>
              <a:t>know the station </a:t>
            </a:r>
            <a:r>
              <a:rPr lang="en-US" dirty="0" smtClean="0"/>
              <a:t>number</a:t>
            </a:r>
          </a:p>
          <a:p>
            <a:pPr lvl="1"/>
            <a:r>
              <a:rPr lang="en-US" dirty="0"/>
              <a:t>P</a:t>
            </a:r>
            <a:r>
              <a:rPr lang="en-US" dirty="0" smtClean="0"/>
              <a:t>refer </a:t>
            </a:r>
            <a:r>
              <a:rPr lang="en-US" dirty="0"/>
              <a:t>music that is not included on </a:t>
            </a:r>
            <a:r>
              <a:rPr lang="en-US" dirty="0" smtClean="0"/>
              <a:t>KUGS</a:t>
            </a:r>
          </a:p>
          <a:p>
            <a:pPr lvl="2"/>
            <a:r>
              <a:rPr lang="en-US" dirty="0"/>
              <a:t>N</a:t>
            </a:r>
            <a:r>
              <a:rPr lang="en-US" dirty="0" smtClean="0"/>
              <a:t>oise</a:t>
            </a:r>
            <a:r>
              <a:rPr lang="en-US" dirty="0"/>
              <a:t>, speed core, black metal, </a:t>
            </a:r>
            <a:r>
              <a:rPr lang="en-US" dirty="0" err="1" smtClean="0"/>
              <a:t>enka</a:t>
            </a:r>
            <a:endParaRPr lang="en-US" dirty="0" smtClean="0"/>
          </a:p>
          <a:p>
            <a:pPr lvl="2"/>
            <a:r>
              <a:rPr lang="en-US" dirty="0"/>
              <a:t>P</a:t>
            </a:r>
            <a:r>
              <a:rPr lang="en-US" dirty="0" smtClean="0"/>
              <a:t>refer </a:t>
            </a:r>
            <a:r>
              <a:rPr lang="en-US" dirty="0"/>
              <a:t>stations that continuously play genres that they </a:t>
            </a:r>
            <a:r>
              <a:rPr lang="en-US" dirty="0" smtClean="0"/>
              <a:t>like</a:t>
            </a:r>
            <a:endParaRPr lang="en-US" dirty="0"/>
          </a:p>
          <a:p>
            <a:endParaRPr lang="en-US" dirty="0"/>
          </a:p>
        </p:txBody>
      </p:sp>
    </p:spTree>
    <p:extLst>
      <p:ext uri="{BB962C8B-B14F-4D97-AF65-F5344CB8AC3E}">
        <p14:creationId xmlns:p14="http://schemas.microsoft.com/office/powerpoint/2010/main" val="17515902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Please tell us why you DO listen to KUGS.</a:t>
            </a:r>
            <a:endParaRPr lang="en-US" sz="3600" b="1" dirty="0"/>
          </a:p>
        </p:txBody>
      </p:sp>
      <p:sp>
        <p:nvSpPr>
          <p:cNvPr id="3" name="Content Placeholder 2"/>
          <p:cNvSpPr>
            <a:spLocks noGrp="1"/>
          </p:cNvSpPr>
          <p:nvPr>
            <p:ph idx="1"/>
          </p:nvPr>
        </p:nvSpPr>
        <p:spPr/>
        <p:txBody>
          <a:bodyPr>
            <a:normAutofit/>
          </a:bodyPr>
          <a:lstStyle/>
          <a:p>
            <a:r>
              <a:rPr lang="en-US" dirty="0" smtClean="0"/>
              <a:t>Variety of KUGS</a:t>
            </a:r>
          </a:p>
          <a:p>
            <a:r>
              <a:rPr lang="en-US" dirty="0"/>
              <a:t>E</a:t>
            </a:r>
            <a:r>
              <a:rPr lang="en-US" dirty="0" smtClean="0"/>
              <a:t>njoy </a:t>
            </a:r>
            <a:r>
              <a:rPr lang="en-US" dirty="0"/>
              <a:t>supporting student radio and friends who are </a:t>
            </a:r>
            <a:r>
              <a:rPr lang="en-US" dirty="0" smtClean="0"/>
              <a:t>DJs</a:t>
            </a:r>
          </a:p>
          <a:p>
            <a:r>
              <a:rPr lang="en-US" dirty="0"/>
              <a:t>L</a:t>
            </a:r>
            <a:r>
              <a:rPr lang="en-US" dirty="0" smtClean="0"/>
              <a:t>isten </a:t>
            </a:r>
            <a:r>
              <a:rPr lang="en-US" dirty="0"/>
              <a:t>when they </a:t>
            </a:r>
            <a:r>
              <a:rPr lang="en-US" dirty="0" smtClean="0"/>
              <a:t>drive</a:t>
            </a:r>
          </a:p>
          <a:p>
            <a:r>
              <a:rPr lang="en-US" dirty="0" smtClean="0"/>
              <a:t>Informative news</a:t>
            </a:r>
          </a:p>
          <a:p>
            <a:r>
              <a:rPr lang="en-US" dirty="0" smtClean="0"/>
              <a:t>Unique programming</a:t>
            </a:r>
          </a:p>
          <a:p>
            <a:r>
              <a:rPr lang="en-US" dirty="0"/>
              <a:t>L</a:t>
            </a:r>
            <a:r>
              <a:rPr lang="en-US" dirty="0" smtClean="0"/>
              <a:t>ack </a:t>
            </a:r>
            <a:r>
              <a:rPr lang="en-US" dirty="0"/>
              <a:t>of </a:t>
            </a:r>
            <a:r>
              <a:rPr lang="en-US" dirty="0" smtClean="0"/>
              <a:t>commercials</a:t>
            </a:r>
          </a:p>
          <a:p>
            <a:r>
              <a:rPr lang="en-US" dirty="0" smtClean="0"/>
              <a:t>Better signal</a:t>
            </a:r>
            <a:endParaRPr lang="en-US" dirty="0"/>
          </a:p>
        </p:txBody>
      </p:sp>
    </p:spTree>
    <p:extLst>
      <p:ext uri="{BB962C8B-B14F-4D97-AF65-F5344CB8AC3E}">
        <p14:creationId xmlns:p14="http://schemas.microsoft.com/office/powerpoint/2010/main" val="186094663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07612083"/>
              </p:ext>
            </p:extLst>
          </p:nvPr>
        </p:nvGraphicFramePr>
        <p:xfrm>
          <a:off x="304800" y="304800"/>
          <a:ext cx="8534400" cy="6248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096000" y="1219200"/>
            <a:ext cx="2209800" cy="120032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dirty="0" smtClean="0"/>
              <a:t>More would listen if they knew online streaming was available.</a:t>
            </a:r>
            <a:endParaRPr lang="en-US" dirty="0"/>
          </a:p>
        </p:txBody>
      </p:sp>
      <p:cxnSp>
        <p:nvCxnSpPr>
          <p:cNvPr id="5" name="Straight Arrow Connector 4"/>
          <p:cNvCxnSpPr/>
          <p:nvPr/>
        </p:nvCxnSpPr>
        <p:spPr>
          <a:xfrm flipH="1">
            <a:off x="5715000" y="2419529"/>
            <a:ext cx="381000" cy="9332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4859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99273678"/>
              </p:ext>
            </p:extLst>
          </p:nvPr>
        </p:nvGraphicFramePr>
        <p:xfrm>
          <a:off x="0" y="228600"/>
          <a:ext cx="9067800"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232285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2716397"/>
              </p:ext>
            </p:extLst>
          </p:nvPr>
        </p:nvGraphicFramePr>
        <p:xfrm>
          <a:off x="304800" y="304800"/>
          <a:ext cx="8610600" cy="6324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315200" y="1905000"/>
            <a:ext cx="1676400" cy="92333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dirty="0" smtClean="0"/>
              <a:t>Many listen when they are driving.</a:t>
            </a:r>
            <a:endParaRPr lang="en-US" dirty="0"/>
          </a:p>
        </p:txBody>
      </p:sp>
      <p:cxnSp>
        <p:nvCxnSpPr>
          <p:cNvPr id="5" name="Straight Arrow Connector 4"/>
          <p:cNvCxnSpPr>
            <a:stCxn id="3" idx="2"/>
          </p:cNvCxnSpPr>
          <p:nvPr/>
        </p:nvCxnSpPr>
        <p:spPr>
          <a:xfrm flipH="1">
            <a:off x="7924800" y="2828330"/>
            <a:ext cx="228600" cy="8292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02021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793837317"/>
              </p:ext>
            </p:extLst>
          </p:nvPr>
        </p:nvGraphicFramePr>
        <p:xfrm>
          <a:off x="304800" y="304800"/>
          <a:ext cx="8610600" cy="617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23677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US" b="1" dirty="0"/>
          </a:p>
        </p:txBody>
      </p:sp>
      <p:sp>
        <p:nvSpPr>
          <p:cNvPr id="3" name="Content Placeholder 2"/>
          <p:cNvSpPr>
            <a:spLocks noGrp="1"/>
          </p:cNvSpPr>
          <p:nvPr>
            <p:ph sz="quarter" idx="1"/>
          </p:nvPr>
        </p:nvSpPr>
        <p:spPr/>
        <p:txBody>
          <a:bodyPr/>
          <a:lstStyle/>
          <a:p>
            <a:endParaRPr lang="en-US" dirty="0" smtClean="0"/>
          </a:p>
          <a:p>
            <a:r>
              <a:rPr lang="en-US" dirty="0" smtClean="0"/>
              <a:t>Introduction and objectives</a:t>
            </a:r>
          </a:p>
          <a:p>
            <a:r>
              <a:rPr lang="en-US" dirty="0" smtClean="0"/>
              <a:t>Methodology and instrument</a:t>
            </a:r>
          </a:p>
          <a:p>
            <a:r>
              <a:rPr lang="en-US" dirty="0" smtClean="0"/>
              <a:t>Timeline and implementation</a:t>
            </a:r>
          </a:p>
          <a:p>
            <a:r>
              <a:rPr lang="en-US" dirty="0" smtClean="0"/>
              <a:t>Findings</a:t>
            </a:r>
          </a:p>
          <a:p>
            <a:r>
              <a:rPr lang="en-US" dirty="0" smtClean="0"/>
              <a:t>Recommendations</a:t>
            </a:r>
          </a:p>
          <a:p>
            <a:r>
              <a:rPr lang="en-US" dirty="0" smtClean="0"/>
              <a:t>Q&amp;A</a:t>
            </a:r>
            <a:endParaRPr lang="en-US" dirty="0"/>
          </a:p>
        </p:txBody>
      </p:sp>
    </p:spTree>
    <p:extLst>
      <p:ext uri="{BB962C8B-B14F-4D97-AF65-F5344CB8AC3E}">
        <p14:creationId xmlns:p14="http://schemas.microsoft.com/office/powerpoint/2010/main" val="20047992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did you hear about KUGS?</a:t>
            </a:r>
            <a:endParaRPr lang="en-US" b="1" dirty="0"/>
          </a:p>
        </p:txBody>
      </p:sp>
      <p:sp>
        <p:nvSpPr>
          <p:cNvPr id="3" name="Content Placeholder 2"/>
          <p:cNvSpPr>
            <a:spLocks noGrp="1"/>
          </p:cNvSpPr>
          <p:nvPr>
            <p:ph idx="1"/>
          </p:nvPr>
        </p:nvSpPr>
        <p:spPr/>
        <p:txBody>
          <a:bodyPr>
            <a:normAutofit/>
          </a:bodyPr>
          <a:lstStyle/>
          <a:p>
            <a:r>
              <a:rPr lang="en-US" dirty="0" smtClean="0"/>
              <a:t>Surveys</a:t>
            </a:r>
          </a:p>
          <a:p>
            <a:r>
              <a:rPr lang="en-US" dirty="0"/>
              <a:t>I</a:t>
            </a:r>
            <a:r>
              <a:rPr lang="en-US" dirty="0" smtClean="0"/>
              <a:t>nfo fair</a:t>
            </a:r>
          </a:p>
          <a:p>
            <a:r>
              <a:rPr lang="en-US" dirty="0"/>
              <a:t>C</a:t>
            </a:r>
            <a:r>
              <a:rPr lang="en-US" dirty="0" smtClean="0"/>
              <a:t>ampus tours</a:t>
            </a:r>
          </a:p>
          <a:p>
            <a:r>
              <a:rPr lang="en-US" dirty="0"/>
              <a:t>B</a:t>
            </a:r>
            <a:r>
              <a:rPr lang="en-US" dirty="0" smtClean="0"/>
              <a:t>rowsing </a:t>
            </a:r>
            <a:r>
              <a:rPr lang="en-US" dirty="0"/>
              <a:t>the </a:t>
            </a:r>
            <a:r>
              <a:rPr lang="en-US" dirty="0" smtClean="0"/>
              <a:t>radio</a:t>
            </a:r>
          </a:p>
          <a:p>
            <a:r>
              <a:rPr lang="en-US" dirty="0"/>
              <a:t>P</a:t>
            </a:r>
            <a:r>
              <a:rPr lang="en-US" dirty="0" smtClean="0"/>
              <a:t>osters </a:t>
            </a:r>
            <a:r>
              <a:rPr lang="en-US" dirty="0"/>
              <a:t>and stickers on </a:t>
            </a:r>
            <a:r>
              <a:rPr lang="en-US" dirty="0" smtClean="0"/>
              <a:t>campus</a:t>
            </a:r>
          </a:p>
          <a:p>
            <a:r>
              <a:rPr lang="en-US" dirty="0" smtClean="0"/>
              <a:t>Family</a:t>
            </a:r>
          </a:p>
          <a:p>
            <a:r>
              <a:rPr lang="en-US" dirty="0" smtClean="0"/>
              <a:t>Journalism professors</a:t>
            </a:r>
          </a:p>
          <a:p>
            <a:r>
              <a:rPr lang="en-US" dirty="0"/>
              <a:t>F</a:t>
            </a:r>
            <a:r>
              <a:rPr lang="en-US" dirty="0" smtClean="0"/>
              <a:t>riends </a:t>
            </a:r>
            <a:r>
              <a:rPr lang="en-US" dirty="0"/>
              <a:t>who are </a:t>
            </a:r>
            <a:r>
              <a:rPr lang="en-US" dirty="0" smtClean="0"/>
              <a:t>DJs</a:t>
            </a:r>
            <a:endParaRPr lang="en-US" dirty="0"/>
          </a:p>
        </p:txBody>
      </p:sp>
    </p:spTree>
    <p:extLst>
      <p:ext uri="{BB962C8B-B14F-4D97-AF65-F5344CB8AC3E}">
        <p14:creationId xmlns:p14="http://schemas.microsoft.com/office/powerpoint/2010/main" val="28907392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590180514"/>
              </p:ext>
            </p:extLst>
          </p:nvPr>
        </p:nvGraphicFramePr>
        <p:xfrm>
          <a:off x="228600" y="228600"/>
          <a:ext cx="8610600"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222880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Suggestions for KUGS</a:t>
            </a:r>
            <a:endParaRPr lang="en-US" b="1" dirty="0"/>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r>
              <a:rPr lang="en-US" dirty="0" smtClean="0"/>
              <a:t>More </a:t>
            </a:r>
            <a:r>
              <a:rPr lang="en-US" dirty="0"/>
              <a:t>local and student </a:t>
            </a:r>
            <a:r>
              <a:rPr lang="en-US" dirty="0" smtClean="0"/>
              <a:t>music</a:t>
            </a:r>
          </a:p>
          <a:p>
            <a:r>
              <a:rPr lang="en-US" dirty="0"/>
              <a:t>A</a:t>
            </a:r>
            <a:r>
              <a:rPr lang="en-US" dirty="0" smtClean="0"/>
              <a:t>dvertising </a:t>
            </a:r>
            <a:r>
              <a:rPr lang="en-US" dirty="0"/>
              <a:t>beyond flyers and </a:t>
            </a:r>
            <a:r>
              <a:rPr lang="en-US" dirty="0" smtClean="0"/>
              <a:t>posters</a:t>
            </a:r>
          </a:p>
          <a:p>
            <a:r>
              <a:rPr lang="en-US" dirty="0" smtClean="0"/>
              <a:t>Encourage </a:t>
            </a:r>
            <a:r>
              <a:rPr lang="en-US" dirty="0"/>
              <a:t>RAs to play the station at dorm </a:t>
            </a:r>
            <a:r>
              <a:rPr lang="en-US" dirty="0" smtClean="0"/>
              <a:t>events</a:t>
            </a:r>
          </a:p>
          <a:p>
            <a:r>
              <a:rPr lang="en-US" dirty="0" smtClean="0"/>
              <a:t>Live shows</a:t>
            </a:r>
          </a:p>
          <a:p>
            <a:r>
              <a:rPr lang="en-US" dirty="0"/>
              <a:t>M</a:t>
            </a:r>
            <a:r>
              <a:rPr lang="en-US" dirty="0" smtClean="0"/>
              <a:t>ore events</a:t>
            </a:r>
          </a:p>
          <a:p>
            <a:r>
              <a:rPr lang="en-US" dirty="0" smtClean="0"/>
              <a:t>Party </a:t>
            </a:r>
            <a:r>
              <a:rPr lang="en-US" dirty="0"/>
              <a:t>music after 10:00 PM on </a:t>
            </a:r>
            <a:r>
              <a:rPr lang="en-US" dirty="0" smtClean="0"/>
              <a:t>weekends</a:t>
            </a:r>
          </a:p>
          <a:p>
            <a:r>
              <a:rPr lang="en-US" dirty="0" smtClean="0"/>
              <a:t>Chill </a:t>
            </a:r>
            <a:r>
              <a:rPr lang="en-US" dirty="0"/>
              <a:t>step for students who are working on </a:t>
            </a:r>
            <a:r>
              <a:rPr lang="en-US" dirty="0" smtClean="0"/>
              <a:t>homework</a:t>
            </a:r>
          </a:p>
          <a:p>
            <a:r>
              <a:rPr lang="en-US" dirty="0"/>
              <a:t>M</a:t>
            </a:r>
            <a:r>
              <a:rPr lang="en-US" dirty="0" smtClean="0"/>
              <a:t>ore </a:t>
            </a:r>
            <a:r>
              <a:rPr lang="en-US" dirty="0"/>
              <a:t>advertisement of the specific shows within </a:t>
            </a:r>
            <a:r>
              <a:rPr lang="en-US" dirty="0" smtClean="0"/>
              <a:t>KUGS</a:t>
            </a:r>
          </a:p>
          <a:p>
            <a:r>
              <a:rPr lang="en-US" dirty="0" smtClean="0"/>
              <a:t>Upgrade streaming quality</a:t>
            </a:r>
          </a:p>
          <a:p>
            <a:r>
              <a:rPr lang="en-US" dirty="0" smtClean="0"/>
              <a:t>Communicate </a:t>
            </a:r>
            <a:r>
              <a:rPr lang="en-US" dirty="0"/>
              <a:t>with other college radio </a:t>
            </a:r>
            <a:r>
              <a:rPr lang="en-US" dirty="0" smtClean="0"/>
              <a:t>stations</a:t>
            </a:r>
          </a:p>
          <a:p>
            <a:r>
              <a:rPr lang="en-US" dirty="0" smtClean="0"/>
              <a:t>Poster </a:t>
            </a:r>
            <a:r>
              <a:rPr lang="en-US" dirty="0"/>
              <a:t>and record </a:t>
            </a:r>
            <a:r>
              <a:rPr lang="en-US" dirty="0" smtClean="0"/>
              <a:t>sales</a:t>
            </a:r>
          </a:p>
          <a:p>
            <a:r>
              <a:rPr lang="en-US" dirty="0"/>
              <a:t>N</a:t>
            </a:r>
            <a:r>
              <a:rPr lang="en-US" dirty="0" smtClean="0"/>
              <a:t>ew </a:t>
            </a:r>
            <a:r>
              <a:rPr lang="en-US" dirty="0"/>
              <a:t>and old </a:t>
            </a:r>
            <a:r>
              <a:rPr lang="en-US" dirty="0" smtClean="0"/>
              <a:t>releases</a:t>
            </a:r>
          </a:p>
          <a:p>
            <a:r>
              <a:rPr lang="en-US" dirty="0" smtClean="0"/>
              <a:t>Stream from </a:t>
            </a:r>
            <a:r>
              <a:rPr lang="en-US" dirty="0"/>
              <a:t>an </a:t>
            </a:r>
            <a:r>
              <a:rPr lang="en-US" dirty="0" smtClean="0"/>
              <a:t>app</a:t>
            </a:r>
          </a:p>
          <a:p>
            <a:r>
              <a:rPr lang="en-US" dirty="0" smtClean="0"/>
              <a:t>Throwbacks, </a:t>
            </a:r>
            <a:r>
              <a:rPr lang="en-US" dirty="0"/>
              <a:t>hip hop (not </a:t>
            </a:r>
            <a:r>
              <a:rPr lang="en-US" dirty="0" smtClean="0"/>
              <a:t>top </a:t>
            </a:r>
            <a:r>
              <a:rPr lang="en-US" dirty="0"/>
              <a:t>40), reggae, experimental music, techno, rock, jazz, blues, </a:t>
            </a:r>
            <a:r>
              <a:rPr lang="en-US" dirty="0" smtClean="0"/>
              <a:t>metal</a:t>
            </a:r>
            <a:endParaRPr lang="en-US" dirty="0"/>
          </a:p>
        </p:txBody>
      </p:sp>
    </p:spTree>
    <p:extLst>
      <p:ext uri="{BB962C8B-B14F-4D97-AF65-F5344CB8AC3E}">
        <p14:creationId xmlns:p14="http://schemas.microsoft.com/office/powerpoint/2010/main" val="227970033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sz="quarter" idx="1"/>
          </p:nvPr>
        </p:nvSpPr>
        <p:spPr/>
        <p:txBody>
          <a:bodyPr/>
          <a:lstStyle/>
          <a:p>
            <a:r>
              <a:rPr lang="en-US" dirty="0" smtClean="0"/>
              <a:t>Our team learned valuable evaluation skills that we will use in the Human Services profession to identify needed services within an existing organization.</a:t>
            </a:r>
          </a:p>
          <a:p>
            <a:r>
              <a:rPr lang="en-US" dirty="0" smtClean="0"/>
              <a:t>Not only did we learn the technical skills of performing a program plan and evaluation, but also how to collaborate effectively as a team to find the best possible solution for our client needs.</a:t>
            </a:r>
          </a:p>
          <a:p>
            <a:endParaRPr lang="en-US" dirty="0" smtClean="0"/>
          </a:p>
          <a:p>
            <a:pPr marL="0" indent="0" algn="ctr">
              <a:buNone/>
            </a:pPr>
            <a:r>
              <a:rPr lang="en-US" dirty="0" smtClean="0"/>
              <a:t>Q&amp;A</a:t>
            </a:r>
            <a:endParaRPr lang="en-US" dirty="0"/>
          </a:p>
        </p:txBody>
      </p:sp>
    </p:spTree>
    <p:extLst>
      <p:ext uri="{BB962C8B-B14F-4D97-AF65-F5344CB8AC3E}">
        <p14:creationId xmlns:p14="http://schemas.microsoft.com/office/powerpoint/2010/main" val="13017940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432519"/>
            <a:ext cx="4400742" cy="1919871"/>
          </a:xfrm>
        </p:spPr>
        <p:txBody>
          <a:bodyPr>
            <a:normAutofit/>
          </a:bodyPr>
          <a:lstStyle/>
          <a:p>
            <a:pPr algn="ctr"/>
            <a:r>
              <a:rPr lang="en-US" sz="6000" b="1" dirty="0" smtClean="0"/>
              <a:t>THANK YOU!</a:t>
            </a:r>
            <a:endParaRPr lang="en-US" sz="6000" b="1" dirty="0"/>
          </a:p>
        </p:txBody>
      </p:sp>
    </p:spTree>
    <p:extLst>
      <p:ext uri="{BB962C8B-B14F-4D97-AF65-F5344CB8AC3E}">
        <p14:creationId xmlns:p14="http://schemas.microsoft.com/office/powerpoint/2010/main" val="235763651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dirty="0" smtClean="0"/>
              <a:t>Our team of program evaluators found helpful and effective ways to reach Western students via survey to learn about student listenership of the student run radio station KUGS.</a:t>
            </a:r>
          </a:p>
          <a:p>
            <a:r>
              <a:rPr lang="en-US" dirty="0" smtClean="0"/>
              <a:t>We received responses from students to learn if they are listening to KUGS and how that can help KUGS cater to the student’s desires as a listener.</a:t>
            </a:r>
          </a:p>
          <a:p>
            <a:r>
              <a:rPr lang="en-US" dirty="0" smtClean="0"/>
              <a:t>KUGS can use these results to improve their mission of serving a diverse student population, and have knowledge that their programs are being accessed and appreciated by the Western community.</a:t>
            </a:r>
          </a:p>
        </p:txBody>
      </p:sp>
    </p:spTree>
    <p:extLst>
      <p:ext uri="{BB962C8B-B14F-4D97-AF65-F5344CB8AC3E}">
        <p14:creationId xmlns:p14="http://schemas.microsoft.com/office/powerpoint/2010/main" val="28231645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KUGS PROGRAM EVALUATORS</a:t>
            </a:r>
            <a:endParaRPr lang="en-US" b="1"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We are a group of Human Services students from Christina Van Wingerden’s Program Planning and Evaluation course.</a:t>
            </a:r>
          </a:p>
          <a:p>
            <a:r>
              <a:rPr lang="en-US" dirty="0" smtClean="0"/>
              <a:t>This quarter we evaluated the student run radio station KUGS, to find out from current WWU students if their programming reflects the student interest, along with when, how, and why students are listening to KUGS.</a:t>
            </a:r>
          </a:p>
        </p:txBody>
      </p:sp>
    </p:spTree>
    <p:extLst>
      <p:ext uri="{BB962C8B-B14F-4D97-AF65-F5344CB8AC3E}">
        <p14:creationId xmlns:p14="http://schemas.microsoft.com/office/powerpoint/2010/main" val="40742649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KUGS MISSION</a:t>
            </a:r>
            <a:endParaRPr lang="en-US" b="1"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pPr marL="0" indent="0" algn="ctr">
              <a:buNone/>
            </a:pPr>
            <a:endParaRPr lang="en-US" dirty="0" smtClean="0"/>
          </a:p>
          <a:p>
            <a:pPr marL="0" indent="0" algn="ctr">
              <a:buNone/>
            </a:pPr>
            <a:endParaRPr lang="en-US" dirty="0" smtClean="0"/>
          </a:p>
          <a:p>
            <a:pPr marL="0" indent="0" algn="ctr">
              <a:buNone/>
            </a:pPr>
            <a:r>
              <a:rPr lang="en-US" dirty="0" smtClean="0"/>
              <a:t>“The mission of KUGS-FM is to serve the students of Western Washington University in Bellingham, Washington by providing a diverse program of music and information consistent with student interests.” –KUGS</a:t>
            </a:r>
          </a:p>
          <a:p>
            <a:pPr marL="0" indent="0">
              <a:buNone/>
            </a:pPr>
            <a:endParaRPr lang="en-US" dirty="0" smtClean="0"/>
          </a:p>
          <a:p>
            <a:pPr marL="0" indent="0">
              <a:buNone/>
            </a:pPr>
            <a:r>
              <a:rPr lang="en-US" dirty="0" smtClean="0"/>
              <a:t>Program Manager: Jamie Hoover</a:t>
            </a:r>
          </a:p>
          <a:p>
            <a:pPr marL="0" indent="0">
              <a:buNone/>
            </a:pPr>
            <a:r>
              <a:rPr lang="en-US" dirty="0" smtClean="0"/>
              <a:t>AS KUGS Program Director: Jordan Van </a:t>
            </a:r>
            <a:r>
              <a:rPr lang="en-US" dirty="0" err="1" smtClean="0"/>
              <a:t>Hoozer</a:t>
            </a:r>
            <a:endParaRPr lang="en-US" dirty="0" smtClean="0"/>
          </a:p>
          <a:p>
            <a:endParaRPr lang="en-US" dirty="0"/>
          </a:p>
          <a:p>
            <a:endParaRPr lang="en-US" dirty="0" smtClean="0"/>
          </a:p>
          <a:p>
            <a:pPr marL="0" indent="0">
              <a:buNone/>
            </a:pPr>
            <a:r>
              <a:rPr lang="en-US" sz="2200" dirty="0" smtClean="0"/>
              <a:t>Retrieved from: http</a:t>
            </a:r>
            <a:r>
              <a:rPr lang="en-US" sz="2200" dirty="0"/>
              <a:t>://</a:t>
            </a:r>
            <a:r>
              <a:rPr lang="en-US" sz="2200" dirty="0" err="1"/>
              <a:t>as.wwu.edu</a:t>
            </a:r>
            <a:r>
              <a:rPr lang="en-US" sz="2200" dirty="0"/>
              <a:t>/</a:t>
            </a:r>
            <a:r>
              <a:rPr lang="en-US" sz="2200" dirty="0" err="1"/>
              <a:t>kugs</a:t>
            </a:r>
            <a:r>
              <a:rPr lang="en-US" sz="2200" dirty="0"/>
              <a:t>/</a:t>
            </a:r>
          </a:p>
        </p:txBody>
      </p:sp>
    </p:spTree>
    <p:extLst>
      <p:ext uri="{BB962C8B-B14F-4D97-AF65-F5344CB8AC3E}">
        <p14:creationId xmlns:p14="http://schemas.microsoft.com/office/powerpoint/2010/main" val="6668259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AND OUTCOMES</a:t>
            </a:r>
            <a:endParaRPr lang="en-US" b="1" dirty="0"/>
          </a:p>
        </p:txBody>
      </p:sp>
      <p:sp>
        <p:nvSpPr>
          <p:cNvPr id="3" name="Content Placeholder 2"/>
          <p:cNvSpPr>
            <a:spLocks noGrp="1"/>
          </p:cNvSpPr>
          <p:nvPr>
            <p:ph sz="quarter" idx="1"/>
          </p:nvPr>
        </p:nvSpPr>
        <p:spPr/>
        <p:txBody>
          <a:bodyPr/>
          <a:lstStyle/>
          <a:p>
            <a:pPr marL="0" indent="0">
              <a:buNone/>
            </a:pPr>
            <a:r>
              <a:rPr lang="en-US" dirty="0"/>
              <a:t>Objective:</a:t>
            </a:r>
          </a:p>
          <a:p>
            <a:r>
              <a:rPr lang="en-US" dirty="0"/>
              <a:t>Our objective was to assist KUGS in distributing a survey to gain knowledge about listenership from a sample of current WWU students.</a:t>
            </a:r>
          </a:p>
          <a:p>
            <a:pPr marL="0" indent="0">
              <a:buNone/>
            </a:pPr>
            <a:r>
              <a:rPr lang="en-US" dirty="0" smtClean="0"/>
              <a:t>Outcome:</a:t>
            </a:r>
          </a:p>
          <a:p>
            <a:r>
              <a:rPr lang="en-US" dirty="0" smtClean="0"/>
              <a:t>For the KUGS radio station to use this information to learn about what the audience likes about the station and to improve their programming to better  meet the student interest.</a:t>
            </a:r>
            <a:endParaRPr lang="en-US" dirty="0"/>
          </a:p>
        </p:txBody>
      </p:sp>
    </p:spTree>
    <p:extLst>
      <p:ext uri="{BB962C8B-B14F-4D97-AF65-F5344CB8AC3E}">
        <p14:creationId xmlns:p14="http://schemas.microsoft.com/office/powerpoint/2010/main" val="10535122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02121"/>
            <a:ext cx="7543800" cy="1727884"/>
          </a:xfrm>
        </p:spPr>
        <p:txBody>
          <a:bodyPr/>
          <a:lstStyle/>
          <a:p>
            <a:r>
              <a:rPr lang="en-US" b="1" dirty="0" smtClean="0"/>
              <a:t>Methodology &amp; Instrument</a:t>
            </a:r>
            <a:endParaRPr lang="en-US" b="1" dirty="0"/>
          </a:p>
        </p:txBody>
      </p:sp>
      <p:sp>
        <p:nvSpPr>
          <p:cNvPr id="3" name="Subtitle 2"/>
          <p:cNvSpPr>
            <a:spLocks noGrp="1"/>
          </p:cNvSpPr>
          <p:nvPr>
            <p:ph type="subTitle" idx="1"/>
          </p:nvPr>
        </p:nvSpPr>
        <p:spPr>
          <a:xfrm>
            <a:off x="609600" y="2392454"/>
            <a:ext cx="6461760" cy="3588682"/>
          </a:xfrm>
        </p:spPr>
        <p:txBody>
          <a:bodyPr>
            <a:normAutofit fontScale="92500" lnSpcReduction="10000"/>
          </a:bodyPr>
          <a:lstStyle/>
          <a:p>
            <a:pPr marL="457200" indent="-457200">
              <a:buFont typeface="Arial"/>
              <a:buChar char="•"/>
            </a:pPr>
            <a:r>
              <a:rPr lang="en-US" dirty="0"/>
              <a:t/>
            </a:r>
            <a:br>
              <a:rPr lang="en-US" dirty="0"/>
            </a:br>
            <a:r>
              <a:rPr lang="en-US" dirty="0" smtClean="0">
                <a:solidFill>
                  <a:schemeClr val="accent3">
                    <a:lumMod val="50000"/>
                  </a:schemeClr>
                </a:solidFill>
              </a:rPr>
              <a:t>We chose to create </a:t>
            </a:r>
            <a:r>
              <a:rPr lang="en-US" dirty="0">
                <a:solidFill>
                  <a:schemeClr val="accent3">
                    <a:lumMod val="50000"/>
                  </a:schemeClr>
                </a:solidFill>
              </a:rPr>
              <a:t>a </a:t>
            </a:r>
            <a:r>
              <a:rPr lang="en-US" dirty="0" smtClean="0">
                <a:solidFill>
                  <a:schemeClr val="accent3">
                    <a:lumMod val="50000"/>
                  </a:schemeClr>
                </a:solidFill>
              </a:rPr>
              <a:t>twelve-question </a:t>
            </a:r>
            <a:r>
              <a:rPr lang="en-US" dirty="0">
                <a:solidFill>
                  <a:schemeClr val="accent3">
                    <a:lumMod val="50000"/>
                  </a:schemeClr>
                </a:solidFill>
              </a:rPr>
              <a:t>online survey</a:t>
            </a:r>
            <a:r>
              <a:rPr lang="en-US" dirty="0" smtClean="0">
                <a:solidFill>
                  <a:schemeClr val="accent3">
                    <a:lumMod val="50000"/>
                  </a:schemeClr>
                </a:solidFill>
              </a:rPr>
              <a:t>, asking for both qualitative and quantitative feedback. The survey was distributed </a:t>
            </a:r>
            <a:r>
              <a:rPr lang="en-US" dirty="0">
                <a:solidFill>
                  <a:schemeClr val="accent3">
                    <a:lumMod val="50000"/>
                  </a:schemeClr>
                </a:solidFill>
              </a:rPr>
              <a:t>with the assistance </a:t>
            </a:r>
            <a:r>
              <a:rPr lang="en-US" dirty="0" smtClean="0">
                <a:solidFill>
                  <a:schemeClr val="accent3">
                    <a:lumMod val="50000"/>
                  </a:schemeClr>
                </a:solidFill>
              </a:rPr>
              <a:t>of Christina </a:t>
            </a:r>
            <a:r>
              <a:rPr lang="en-US" dirty="0">
                <a:solidFill>
                  <a:schemeClr val="accent3">
                    <a:lumMod val="50000"/>
                  </a:schemeClr>
                </a:solidFill>
              </a:rPr>
              <a:t>Van </a:t>
            </a:r>
            <a:r>
              <a:rPr lang="en-US" dirty="0" smtClean="0">
                <a:solidFill>
                  <a:schemeClr val="accent3">
                    <a:lumMod val="50000"/>
                  </a:schemeClr>
                </a:solidFill>
              </a:rPr>
              <a:t>Wingerden through email, and </a:t>
            </a:r>
            <a:r>
              <a:rPr lang="en-US" dirty="0">
                <a:solidFill>
                  <a:schemeClr val="accent3">
                    <a:lumMod val="50000"/>
                  </a:schemeClr>
                </a:solidFill>
              </a:rPr>
              <a:t>social media</a:t>
            </a:r>
            <a:r>
              <a:rPr lang="en-US" dirty="0" smtClean="0">
                <a:solidFill>
                  <a:schemeClr val="accent3">
                    <a:lumMod val="50000"/>
                  </a:schemeClr>
                </a:solidFill>
              </a:rPr>
              <a:t>.</a:t>
            </a:r>
          </a:p>
          <a:p>
            <a:pPr marL="457200" indent="-457200">
              <a:buFont typeface="Arial"/>
              <a:buChar char="•"/>
            </a:pPr>
            <a:r>
              <a:rPr lang="en-US" dirty="0" smtClean="0">
                <a:solidFill>
                  <a:schemeClr val="accent3">
                    <a:lumMod val="50000"/>
                  </a:schemeClr>
                </a:solidFill>
              </a:rPr>
              <a:t>We chose this method because it was a </a:t>
            </a:r>
            <a:r>
              <a:rPr lang="en-US" dirty="0">
                <a:solidFill>
                  <a:schemeClr val="accent3">
                    <a:lumMod val="50000"/>
                  </a:schemeClr>
                </a:solidFill>
              </a:rPr>
              <a:t>q</a:t>
            </a:r>
            <a:r>
              <a:rPr lang="en-US" dirty="0" smtClean="0">
                <a:solidFill>
                  <a:schemeClr val="accent3">
                    <a:lumMod val="50000"/>
                  </a:schemeClr>
                </a:solidFill>
              </a:rPr>
              <a:t>uick and effective way to reach WWU students (our target population) and  collect the information/data we wanted.</a:t>
            </a:r>
            <a:endParaRPr lang="en-US" dirty="0">
              <a:solidFill>
                <a:schemeClr val="accent3">
                  <a:lumMod val="50000"/>
                </a:schemeClr>
              </a:solidFill>
            </a:endParaRPr>
          </a:p>
          <a:p>
            <a:endParaRPr lang="en-US" dirty="0" smtClean="0">
              <a:solidFill>
                <a:schemeClr val="accent3">
                  <a:lumMod val="50000"/>
                </a:schemeClr>
              </a:solidFill>
            </a:endParaRPr>
          </a:p>
          <a:p>
            <a:endParaRPr lang="en-US" dirty="0">
              <a:solidFill>
                <a:schemeClr val="accent3">
                  <a:lumMod val="50000"/>
                </a:schemeClr>
              </a:solidFill>
            </a:endParaRPr>
          </a:p>
          <a:p>
            <a:endParaRPr lang="en-US" dirty="0">
              <a:solidFill>
                <a:schemeClr val="accent3">
                  <a:lumMod val="50000"/>
                </a:schemeClr>
              </a:solidFill>
            </a:endParaRPr>
          </a:p>
        </p:txBody>
      </p:sp>
    </p:spTree>
    <p:extLst>
      <p:ext uri="{BB962C8B-B14F-4D97-AF65-F5344CB8AC3E}">
        <p14:creationId xmlns:p14="http://schemas.microsoft.com/office/powerpoint/2010/main" val="3679331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IMPLEMENTATION</a:t>
            </a:r>
            <a:endParaRPr lang="en-US" b="1" dirty="0"/>
          </a:p>
        </p:txBody>
      </p:sp>
      <p:sp>
        <p:nvSpPr>
          <p:cNvPr id="3" name="Content Placeholder 2"/>
          <p:cNvSpPr>
            <a:spLocks noGrp="1"/>
          </p:cNvSpPr>
          <p:nvPr>
            <p:ph idx="1"/>
          </p:nvPr>
        </p:nvSpPr>
        <p:spPr/>
        <p:txBody>
          <a:bodyPr/>
          <a:lstStyle/>
          <a:p>
            <a:r>
              <a:rPr lang="en-US" dirty="0" smtClean="0"/>
              <a:t>Understanding of program and how to evaluate it came from our initial meeting with client</a:t>
            </a:r>
          </a:p>
          <a:p>
            <a:r>
              <a:rPr lang="en-US" dirty="0" smtClean="0"/>
              <a:t>Further implemented of program evaluation after receiving client feedback on instrument</a:t>
            </a:r>
          </a:p>
          <a:p>
            <a:r>
              <a:rPr lang="en-US" dirty="0" smtClean="0"/>
              <a:t>Program evaluation ended with the culmination of survey data</a:t>
            </a:r>
            <a:endParaRPr lang="en-US" dirty="0"/>
          </a:p>
        </p:txBody>
      </p:sp>
    </p:spTree>
    <p:extLst>
      <p:ext uri="{BB962C8B-B14F-4D97-AF65-F5344CB8AC3E}">
        <p14:creationId xmlns:p14="http://schemas.microsoft.com/office/powerpoint/2010/main" val="21322611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TIMELINE</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September 28</a:t>
            </a:r>
            <a:r>
              <a:rPr lang="en-US" baseline="30000" dirty="0" smtClean="0"/>
              <a:t>th</a:t>
            </a:r>
            <a:r>
              <a:rPr lang="en-US" dirty="0" smtClean="0"/>
              <a:t>: Initial crafting of intake questions</a:t>
            </a:r>
          </a:p>
          <a:p>
            <a:r>
              <a:rPr lang="en-US" dirty="0" smtClean="0"/>
              <a:t>Between Sep. 28th and Oct. 12th:</a:t>
            </a:r>
          </a:p>
          <a:p>
            <a:pPr lvl="1"/>
            <a:r>
              <a:rPr lang="en-US" dirty="0" smtClean="0"/>
              <a:t>Completed list of intake questions</a:t>
            </a:r>
          </a:p>
          <a:p>
            <a:pPr lvl="1"/>
            <a:r>
              <a:rPr lang="en-US" dirty="0" smtClean="0"/>
              <a:t>Met with clients at KUGS</a:t>
            </a:r>
          </a:p>
          <a:p>
            <a:pPr lvl="1"/>
            <a:r>
              <a:rPr lang="en-US" dirty="0" smtClean="0"/>
              <a:t>Drafted methodology and instrument</a:t>
            </a:r>
          </a:p>
          <a:p>
            <a:pPr lvl="1"/>
            <a:r>
              <a:rPr lang="en-US" dirty="0" smtClean="0"/>
              <a:t>Used feedback from client to finalize methodology and instrument</a:t>
            </a:r>
          </a:p>
          <a:p>
            <a:r>
              <a:rPr lang="en-US" dirty="0" smtClean="0"/>
              <a:t>By November 9</a:t>
            </a:r>
            <a:r>
              <a:rPr lang="en-US" baseline="30000" dirty="0" smtClean="0"/>
              <a:t>th</a:t>
            </a:r>
            <a:r>
              <a:rPr lang="en-US" dirty="0" smtClean="0"/>
              <a:t>:</a:t>
            </a:r>
          </a:p>
          <a:p>
            <a:pPr lvl="1"/>
            <a:r>
              <a:rPr lang="en-US" dirty="0" smtClean="0"/>
              <a:t>Surveys sent out</a:t>
            </a:r>
          </a:p>
          <a:p>
            <a:pPr lvl="1"/>
            <a:r>
              <a:rPr lang="en-US" dirty="0" smtClean="0"/>
              <a:t>Analyzed raw data from respondents</a:t>
            </a:r>
          </a:p>
          <a:p>
            <a:pPr marL="457200" lvl="1" indent="0">
              <a:buNone/>
            </a:pPr>
            <a:endParaRPr lang="en-US" dirty="0"/>
          </a:p>
          <a:p>
            <a:pPr marL="457200" lvl="1" indent="0">
              <a:buNone/>
            </a:pPr>
            <a:r>
              <a:rPr lang="en-US" sz="3200" dirty="0" smtClean="0"/>
              <a:t>Entirety of process to approximately 1.5 months</a:t>
            </a:r>
          </a:p>
        </p:txBody>
      </p:sp>
    </p:spTree>
    <p:extLst>
      <p:ext uri="{BB962C8B-B14F-4D97-AF65-F5344CB8AC3E}">
        <p14:creationId xmlns:p14="http://schemas.microsoft.com/office/powerpoint/2010/main" val="8336918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LIMITATIONS</a:t>
            </a:r>
            <a:endParaRPr lang="en-US" b="1" dirty="0"/>
          </a:p>
        </p:txBody>
      </p:sp>
      <p:sp>
        <p:nvSpPr>
          <p:cNvPr id="3" name="Content Placeholder 2"/>
          <p:cNvSpPr>
            <a:spLocks noGrp="1"/>
          </p:cNvSpPr>
          <p:nvPr>
            <p:ph idx="1"/>
          </p:nvPr>
        </p:nvSpPr>
        <p:spPr/>
        <p:txBody>
          <a:bodyPr/>
          <a:lstStyle/>
          <a:p>
            <a:r>
              <a:rPr lang="en-US" dirty="0" smtClean="0"/>
              <a:t>Only sent to 5,000 members of student body</a:t>
            </a:r>
          </a:p>
          <a:p>
            <a:r>
              <a:rPr lang="en-US" dirty="0" smtClean="0"/>
              <a:t>Students who lived on campus last year</a:t>
            </a:r>
          </a:p>
          <a:p>
            <a:r>
              <a:rPr lang="en-US" dirty="0" smtClean="0"/>
              <a:t>Associated Students and Viking Union employees were not included in sampling pool</a:t>
            </a:r>
          </a:p>
          <a:p>
            <a:r>
              <a:rPr lang="en-US" dirty="0" smtClean="0"/>
              <a:t>Many respondents held a bias as they were closely associated with someone involved in KUGS</a:t>
            </a:r>
          </a:p>
        </p:txBody>
      </p:sp>
    </p:spTree>
    <p:extLst>
      <p:ext uri="{BB962C8B-B14F-4D97-AF65-F5344CB8AC3E}">
        <p14:creationId xmlns:p14="http://schemas.microsoft.com/office/powerpoint/2010/main" val="392961694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174</TotalTime>
  <Words>833</Words>
  <Application>Microsoft Macintosh PowerPoint</Application>
  <PresentationFormat>On-screen Show (4:3)</PresentationFormat>
  <Paragraphs>116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KUGS PROGRAM EVALUATION </vt:lpstr>
      <vt:lpstr>AGENDA</vt:lpstr>
      <vt:lpstr>KUGS PROGRAM EVALUATORS</vt:lpstr>
      <vt:lpstr>KUGS MISSION</vt:lpstr>
      <vt:lpstr>OBJECTIVES AND OUTCOMES</vt:lpstr>
      <vt:lpstr>Methodology &amp; Instrument</vt:lpstr>
      <vt:lpstr>IMPLEMENTATION</vt:lpstr>
      <vt:lpstr>TIMELINE</vt:lpstr>
      <vt:lpstr>LIMITATIONS</vt:lpstr>
      <vt:lpstr>PowerPoint Presentation</vt:lpstr>
      <vt:lpstr>PowerPoint Presentation</vt:lpstr>
      <vt:lpstr>PowerPoint Presentation</vt:lpstr>
      <vt:lpstr>PowerPoint Presentation</vt:lpstr>
      <vt:lpstr>Please tell us why you do not listen to KUGS.</vt:lpstr>
      <vt:lpstr>Please tell us why you DO listen to KUGS.</vt:lpstr>
      <vt:lpstr>PowerPoint Presentation</vt:lpstr>
      <vt:lpstr>PowerPoint Presentation</vt:lpstr>
      <vt:lpstr>PowerPoint Presentation</vt:lpstr>
      <vt:lpstr>PowerPoint Presentation</vt:lpstr>
      <vt:lpstr>How did you hear about KUGS?</vt:lpstr>
      <vt:lpstr>PowerPoint Presentation</vt:lpstr>
      <vt:lpstr>Suggestions for KUGS</vt:lpstr>
      <vt:lpstr>CONCLUSION</vt:lpstr>
      <vt:lpstr>THANK YOU!</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KUGS PROGRAM EVALUATION </dc:title>
  <dc:creator>Mallory Dudley</dc:creator>
  <cp:lastModifiedBy>Mallory Dudley</cp:lastModifiedBy>
  <cp:revision>21</cp:revision>
  <dcterms:created xsi:type="dcterms:W3CDTF">2015-11-24T20:16:53Z</dcterms:created>
  <dcterms:modified xsi:type="dcterms:W3CDTF">2016-05-12T00:15:39Z</dcterms:modified>
</cp:coreProperties>
</file>