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66" r:id="rId5"/>
    <p:sldId id="259" r:id="rId6"/>
    <p:sldId id="263" r:id="rId7"/>
    <p:sldId id="267" r:id="rId8"/>
    <p:sldId id="264" r:id="rId9"/>
    <p:sldId id="260" r:id="rId10"/>
    <p:sldId id="26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5/24/16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5/24/16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5/24/16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5/24/16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5/24/16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5/24/16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oc.wa.gov/aboutdoc/measuresstatistics/docs/" TargetMode="External"/><Relationship Id="rId3" Type="http://schemas.openxmlformats.org/officeDocument/2006/relationships/hyperlink" Target="http://www.kingcounty.gov/healthservices/MHSA/~/media/health/MHSA/documents/2011-RPT0042_A__Offender_Reentry_Plan_March_2011.ash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2414" y="4085291"/>
            <a:ext cx="7131702" cy="18288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	NEEDS ASSESSMENT AND PROGRAM PROPOSAL:</a:t>
            </a:r>
            <a:br>
              <a:rPr lang="en-US" sz="2700" dirty="0" smtClean="0"/>
            </a:br>
            <a:r>
              <a:rPr lang="en-US" sz="2700" dirty="0" smtClean="0"/>
              <a:t>	</a:t>
            </a:r>
            <a:r>
              <a:rPr lang="en-US" sz="5300" dirty="0" smtClean="0"/>
              <a:t>Art and music therapy</a:t>
            </a:r>
            <a:br>
              <a:rPr lang="en-US" sz="5300" dirty="0" smtClean="0"/>
            </a:br>
            <a:r>
              <a:rPr lang="en-US" sz="4800" dirty="0"/>
              <a:t>	</a:t>
            </a:r>
            <a:r>
              <a:rPr lang="en-US" sz="4900" dirty="0" smtClean="0"/>
              <a:t>-Jail reentry program 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Mallory Dudley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0959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AND MUSIC THERAPY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07142927"/>
              </p:ext>
            </p:extLst>
          </p:nvPr>
        </p:nvGraphicFramePr>
        <p:xfrm>
          <a:off x="1171092" y="1600200"/>
          <a:ext cx="6731247" cy="5101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cument" r:id="rId3" imgW="9334500" imgH="7073900" progId="Word.Document.12">
                  <p:embed/>
                </p:oleObj>
              </mc:Choice>
              <mc:Fallback>
                <p:oleObj name="Document" r:id="rId3" imgW="9334500" imgH="707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1092" y="1600200"/>
                        <a:ext cx="6731247" cy="510112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191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600" dirty="0"/>
              <a:t>Evans, M. (</a:t>
            </a:r>
            <a:r>
              <a:rPr lang="en-US" sz="1600" dirty="0" err="1"/>
              <a:t>n.d.</a:t>
            </a:r>
            <a:r>
              <a:rPr lang="en-US" sz="1600" dirty="0"/>
              <a:t>). </a:t>
            </a:r>
            <a:r>
              <a:rPr lang="en-US" sz="1600" i="1" dirty="0"/>
              <a:t>Washington State Department of Corrections: Recidivism Revisited</a:t>
            </a:r>
            <a:r>
              <a:rPr lang="en-US" sz="1600" dirty="0"/>
              <a:t>. Retrieved </a:t>
            </a:r>
            <a:r>
              <a:rPr lang="en-US" sz="1600" dirty="0" smtClean="0"/>
              <a:t>	May </a:t>
            </a:r>
            <a:r>
              <a:rPr lang="en-US" sz="1600" dirty="0"/>
              <a:t>23, </a:t>
            </a:r>
            <a:r>
              <a:rPr lang="en-US" sz="1600" dirty="0" smtClean="0"/>
              <a:t>	2016</a:t>
            </a:r>
            <a:r>
              <a:rPr lang="en-US" sz="1600" dirty="0"/>
              <a:t>, from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://www.doc.wa.gov/aboutdoc/measuresstatistics/docs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/>
              <a:t> </a:t>
            </a:r>
            <a:r>
              <a:rPr lang="en-US" sz="1600" dirty="0" smtClean="0"/>
              <a:t>Recidivism 	</a:t>
            </a:r>
            <a:r>
              <a:rPr lang="en-US" sz="1600" dirty="0" err="1" smtClean="0"/>
              <a:t>Revisited.pdf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err="1" smtClean="0"/>
              <a:t>Gussak</a:t>
            </a:r>
            <a:r>
              <a:rPr lang="en-US" sz="1600" dirty="0"/>
              <a:t>, D. (2007). The Effectiveness of Art Therapy in Reducing Depression in Prison </a:t>
            </a:r>
            <a:r>
              <a:rPr lang="en-US" sz="1600" dirty="0" smtClean="0"/>
              <a:t>	Populations</a:t>
            </a:r>
            <a:r>
              <a:rPr lang="en-US" sz="1600" dirty="0"/>
              <a:t>. </a:t>
            </a:r>
            <a:r>
              <a:rPr lang="en-US" sz="1600" i="1" dirty="0"/>
              <a:t>International Journal of Offender </a:t>
            </a:r>
            <a:r>
              <a:rPr lang="en-US" sz="1600" i="1" dirty="0" smtClean="0"/>
              <a:t>Therapy </a:t>
            </a:r>
            <a:r>
              <a:rPr lang="en-US" sz="1600" i="1" dirty="0"/>
              <a:t>and Comparative Criminology,</a:t>
            </a:r>
            <a:r>
              <a:rPr lang="en-US" sz="1600" dirty="0"/>
              <a:t> </a:t>
            </a:r>
            <a:r>
              <a:rPr lang="en-US" sz="1600" dirty="0" smtClean="0"/>
              <a:t>	</a:t>
            </a:r>
            <a:r>
              <a:rPr lang="en-US" sz="1600" i="1" dirty="0" smtClean="0"/>
              <a:t>51</a:t>
            </a:r>
            <a:r>
              <a:rPr lang="en-US" sz="1600" dirty="0"/>
              <a:t>(4), 444-460. doi:10.1177/0306624x06294137</a:t>
            </a:r>
          </a:p>
          <a:p>
            <a:endParaRPr lang="en-US" sz="1600" dirty="0" smtClean="0"/>
          </a:p>
          <a:p>
            <a:r>
              <a:rPr lang="en-US" sz="1600" dirty="0" err="1"/>
              <a:t>Hongo</a:t>
            </a:r>
            <a:r>
              <a:rPr lang="en-US" sz="1600" dirty="0"/>
              <a:t>, A., Katz, A., &amp; </a:t>
            </a:r>
            <a:r>
              <a:rPr lang="en-US" sz="1600" dirty="0" err="1"/>
              <a:t>Valenti</a:t>
            </a:r>
            <a:r>
              <a:rPr lang="en-US" sz="1600" dirty="0"/>
              <a:t>, K. (2015). Art: Trauma to therapy for aging female prisoners. </a:t>
            </a:r>
            <a:r>
              <a:rPr lang="en-US" sz="1600" dirty="0" smtClean="0"/>
              <a:t>	</a:t>
            </a:r>
            <a:r>
              <a:rPr lang="en-US" sz="1600" i="1" dirty="0" smtClean="0"/>
              <a:t>Traumatology</a:t>
            </a:r>
            <a:r>
              <a:rPr lang="en-US" sz="1600" i="1" dirty="0"/>
              <a:t>,</a:t>
            </a:r>
            <a:r>
              <a:rPr lang="en-US" sz="1600" dirty="0"/>
              <a:t> </a:t>
            </a:r>
            <a:r>
              <a:rPr lang="en-US" sz="1600" i="1" dirty="0"/>
              <a:t>21</a:t>
            </a:r>
            <a:r>
              <a:rPr lang="en-US" sz="1600" dirty="0"/>
              <a:t>(3), 201-207. </a:t>
            </a:r>
            <a:r>
              <a:rPr lang="en-US" sz="1600" dirty="0" smtClean="0"/>
              <a:t>doi</a:t>
            </a:r>
            <a:r>
              <a:rPr lang="en-US" sz="1600" dirty="0"/>
              <a:t>:10.1037/trm0000042</a:t>
            </a:r>
          </a:p>
          <a:p>
            <a:endParaRPr lang="en-US" sz="1600" dirty="0" smtClean="0"/>
          </a:p>
          <a:p>
            <a:r>
              <a:rPr lang="en-US" sz="1600" dirty="0" smtClean="0"/>
              <a:t>Offender </a:t>
            </a:r>
            <a:r>
              <a:rPr lang="en-US" sz="1600" dirty="0"/>
              <a:t>Reentry Plan - King County. (2011, March). Retrieved May 24, 2016, from 	</a:t>
            </a:r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FFFFFF"/>
                </a:solidFill>
                <a:hlinkClick r:id="rId3"/>
              </a:rPr>
              <a:t>http</a:t>
            </a:r>
            <a:r>
              <a:rPr lang="en-US" sz="1600" dirty="0">
                <a:solidFill>
                  <a:srgbClr val="FFFFFF"/>
                </a:solidFill>
                <a:hlinkClick r:id="rId3"/>
              </a:rPr>
              <a:t>://www.kingcounty.gov/healthservices/MHSA/~/media/health/MHSA/documents/2011-	RPT0042_A__Offender_Reentry_Plan_March_2011.ashx</a:t>
            </a:r>
            <a:endParaRPr lang="en-US" sz="1600" dirty="0">
              <a:solidFill>
                <a:srgbClr val="FFFFFF"/>
              </a:solidFill>
            </a:endParaRPr>
          </a:p>
          <a:p>
            <a:r>
              <a:rPr lang="en-US" sz="1400" dirty="0"/>
              <a:t>Pioneer Human Services. (</a:t>
            </a:r>
            <a:r>
              <a:rPr lang="en-US" sz="1400" dirty="0" err="1"/>
              <a:t>n.d.</a:t>
            </a:r>
            <a:r>
              <a:rPr lang="en-US" sz="1400" dirty="0"/>
              <a:t>). Retrieved May 24, 2016, from http://</a:t>
            </a:r>
            <a:r>
              <a:rPr lang="en-US" sz="1400" dirty="0" err="1"/>
              <a:t>pioneerhumanservices.org</a:t>
            </a:r>
            <a:r>
              <a:rPr lang="en-US" sz="1400" dirty="0"/>
              <a:t>/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Wigram</a:t>
            </a:r>
            <a:r>
              <a:rPr lang="en-US" sz="1600" dirty="0"/>
              <a:t>, T., </a:t>
            </a:r>
            <a:r>
              <a:rPr lang="en-US" sz="1600" dirty="0" err="1"/>
              <a:t>Saperston</a:t>
            </a:r>
            <a:r>
              <a:rPr lang="en-US" sz="1600" dirty="0"/>
              <a:t>, B., &amp; West, R. (2013). </a:t>
            </a:r>
            <a:r>
              <a:rPr lang="en-US" sz="1600" i="1" dirty="0"/>
              <a:t>Art &amp; Science of Music Therapy A Handbook</a:t>
            </a:r>
            <a:r>
              <a:rPr lang="en-US" sz="1600" dirty="0"/>
              <a:t>. </a:t>
            </a:r>
            <a:r>
              <a:rPr lang="en-US" sz="1600" dirty="0" smtClean="0"/>
              <a:t>	Florence</a:t>
            </a:r>
            <a:r>
              <a:rPr lang="en-US" sz="1600" dirty="0"/>
              <a:t>: Taylor and Francis.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5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 am also a Music (Piano) Major</a:t>
            </a:r>
            <a:endParaRPr lang="en-US" dirty="0" smtClean="0"/>
          </a:p>
          <a:p>
            <a:r>
              <a:rPr lang="en-US" dirty="0" smtClean="0"/>
              <a:t>Internship: Music </a:t>
            </a:r>
            <a:r>
              <a:rPr lang="en-US" dirty="0" smtClean="0"/>
              <a:t>Therapy at </a:t>
            </a:r>
            <a:r>
              <a:rPr lang="en-US" dirty="0" err="1" smtClean="0"/>
              <a:t>Brookdale</a:t>
            </a:r>
            <a:r>
              <a:rPr lang="en-US" dirty="0" smtClean="0"/>
              <a:t> Senior Living</a:t>
            </a:r>
          </a:p>
          <a:p>
            <a:r>
              <a:rPr lang="en-US" dirty="0" smtClean="0"/>
              <a:t>Internship: Public </a:t>
            </a:r>
            <a:r>
              <a:rPr lang="en-US" dirty="0" smtClean="0"/>
              <a:t>Defender</a:t>
            </a:r>
          </a:p>
          <a:p>
            <a:r>
              <a:rPr lang="en-US" dirty="0" smtClean="0"/>
              <a:t>Whatcom County Does Not Offer: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-Reentry Programs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-Mental Health Counseling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-Job training or educational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8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MENTAL ILLNESS IN JAIL &amp; PRISONS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Focus on Washington State (Whatcom, King, and Pierce County)</a:t>
            </a:r>
          </a:p>
          <a:p>
            <a:endParaRPr lang="en-US" dirty="0" smtClean="0"/>
          </a:p>
          <a:p>
            <a:r>
              <a:rPr lang="en-US" dirty="0" smtClean="0"/>
              <a:t>Nationally 20% of inmates in jail have a serious mental illness and 15% in state prisons.</a:t>
            </a:r>
          </a:p>
          <a:p>
            <a:endParaRPr lang="en-US" dirty="0" smtClean="0"/>
          </a:p>
          <a:p>
            <a:r>
              <a:rPr lang="en-US" dirty="0" smtClean="0"/>
              <a:t>In Washington State, a total of 41% of the prison population is reported to have a mental illness.</a:t>
            </a:r>
          </a:p>
          <a:p>
            <a:endParaRPr lang="en-US" dirty="0" smtClean="0"/>
          </a:p>
          <a:p>
            <a:r>
              <a:rPr lang="en-US" dirty="0" smtClean="0"/>
              <a:t>The DOC recidivism rates in Washington state in 2006 show 31.1% </a:t>
            </a:r>
            <a:r>
              <a:rPr lang="en-US" dirty="0" smtClean="0"/>
              <a:t>(</a:t>
            </a:r>
            <a:r>
              <a:rPr lang="en-US" dirty="0" smtClean="0"/>
              <a:t>Washington State DOC, 2006</a:t>
            </a:r>
            <a:r>
              <a:rPr lang="en-US" dirty="0" smtClean="0"/>
              <a:t>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There are 12 correctional facilities in Washington State that offer vocational education, trade skills training, and mock job interviews.</a:t>
            </a:r>
          </a:p>
          <a:p>
            <a:endParaRPr lang="en-US" sz="2400" dirty="0" smtClean="0"/>
          </a:p>
          <a:p>
            <a:r>
              <a:rPr lang="en-US" sz="2400" dirty="0" smtClean="0"/>
              <a:t>There is a focus on education and employment for those reentering their </a:t>
            </a:r>
            <a:r>
              <a:rPr lang="en-US" sz="2400" dirty="0" smtClean="0"/>
              <a:t>communities</a:t>
            </a:r>
            <a:r>
              <a:rPr lang="en-US" sz="2400" dirty="0"/>
              <a:t> </a:t>
            </a:r>
            <a:r>
              <a:rPr lang="en-US" sz="2400" dirty="0" smtClean="0"/>
              <a:t>(Washington State DOC).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However, there are no guaranteed mental health counseling for inmates and ex-offenders.</a:t>
            </a:r>
          </a:p>
          <a:p>
            <a:endParaRPr lang="en-US" sz="2400" dirty="0" smtClean="0"/>
          </a:p>
          <a:p>
            <a:r>
              <a:rPr lang="en-US" sz="2400" dirty="0" smtClean="0"/>
              <a:t>Pioneer Human Services (nonprofit organization of Seattle, Tacoma) offers rehabilitation and mental health </a:t>
            </a:r>
            <a:r>
              <a:rPr lang="en-US" sz="2400" dirty="0" smtClean="0"/>
              <a:t>counseling (Pioneer Human Services, 2016).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59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 AND MUSIC THERAPY IN PRISONS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Florida State University conducted a study that showed a significant decrease in depressive symptoms through ART </a:t>
            </a:r>
            <a:r>
              <a:rPr lang="en-US" dirty="0" smtClean="0"/>
              <a:t>THERAPY (</a:t>
            </a:r>
            <a:r>
              <a:rPr lang="en-US" dirty="0" err="1" smtClean="0"/>
              <a:t>Gussak</a:t>
            </a:r>
            <a:r>
              <a:rPr lang="en-US" dirty="0" smtClean="0"/>
              <a:t>, 2007).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University of Southern California found creative art therapy to be a useful method of healing for female prisoners that have dealt with trauma including sexual abuse, physical abuse, assault, and domestic </a:t>
            </a:r>
            <a:r>
              <a:rPr lang="en-US" dirty="0" smtClean="0"/>
              <a:t>violence (</a:t>
            </a:r>
            <a:r>
              <a:rPr lang="en-US" dirty="0" err="1" smtClean="0"/>
              <a:t>Hongo</a:t>
            </a:r>
            <a:r>
              <a:rPr lang="en-US" dirty="0" smtClean="0"/>
              <a:t>, Katz, &amp; </a:t>
            </a:r>
            <a:r>
              <a:rPr lang="en-US" dirty="0" err="1" smtClean="0"/>
              <a:t>Valenti</a:t>
            </a:r>
            <a:r>
              <a:rPr lang="en-US" dirty="0" smtClean="0"/>
              <a:t>, 2015).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90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PSYCHOLOGY OF CREATIVE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Art and Music therapy is a great alternative to traditional spoken therapy, as it is a form of expression through emotional, physical, and psychological innovation.</a:t>
            </a:r>
          </a:p>
          <a:p>
            <a:endParaRPr lang="en-US" sz="2400" dirty="0" smtClean="0"/>
          </a:p>
          <a:p>
            <a:r>
              <a:rPr lang="en-US" sz="2400" dirty="0" smtClean="0"/>
              <a:t>Both art and music is used as a ‘healing’ tool across various cultures and is seen as an ‘art’ and a ‘science.’</a:t>
            </a:r>
          </a:p>
          <a:p>
            <a:endParaRPr lang="en-US" sz="2400" dirty="0" smtClean="0"/>
          </a:p>
          <a:p>
            <a:r>
              <a:rPr lang="en-US" sz="2400" dirty="0" smtClean="0"/>
              <a:t>Art </a:t>
            </a:r>
            <a:r>
              <a:rPr lang="en-US" sz="2400" dirty="0"/>
              <a:t>therapy improves the ability to separate the thinking mind from the observing mind, and uses observation, a different part of the brain to recreate.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Music therapy connects the brain with emotions, memories, desires, expression, and communication.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121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Provide </a:t>
            </a:r>
            <a:r>
              <a:rPr lang="en-US" dirty="0"/>
              <a:t>an effective counseling strategy through art and music therapy for adults that are transitioning out of jail and prison with mental health needs; therapy that provides healing and creativity to improve their mental health by reducing symptoms of anxiety, depression, and stress. </a:t>
            </a:r>
          </a:p>
        </p:txBody>
      </p:sp>
    </p:spTree>
    <p:extLst>
      <p:ext uri="{BB962C8B-B14F-4D97-AF65-F5344CB8AC3E}">
        <p14:creationId xmlns:p14="http://schemas.microsoft.com/office/powerpoint/2010/main" val="949420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06890804"/>
              </p:ext>
            </p:extLst>
          </p:nvPr>
        </p:nvGraphicFramePr>
        <p:xfrm>
          <a:off x="1467988" y="1595639"/>
          <a:ext cx="6688463" cy="5003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" r:id="rId3" imgW="8420100" imgH="6299200" progId="Word.Document.12">
                  <p:embed/>
                </p:oleObj>
              </mc:Choice>
              <mc:Fallback>
                <p:oleObj name="Document" r:id="rId3" imgW="8420100" imgH="6299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7988" y="1595639"/>
                        <a:ext cx="6688463" cy="500309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4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AND MUSIC THERAPY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85445403"/>
              </p:ext>
            </p:extLst>
          </p:nvPr>
        </p:nvGraphicFramePr>
        <p:xfrm>
          <a:off x="1187586" y="1483049"/>
          <a:ext cx="6815926" cy="5190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3" imgW="9372600" imgH="7137400" progId="Word.Document.12">
                  <p:embed/>
                </p:oleObj>
              </mc:Choice>
              <mc:Fallback>
                <p:oleObj name="Document" r:id="rId3" imgW="9372600" imgH="713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586" y="1483049"/>
                        <a:ext cx="6815926" cy="519029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39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172</TotalTime>
  <Words>454</Words>
  <Application>Microsoft Macintosh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Median</vt:lpstr>
      <vt:lpstr>Document</vt:lpstr>
      <vt:lpstr> NEEDS ASSESSMENT AND PROGRAM PROPOSAL:  Art and music therapy  -Jail reentry program </vt:lpstr>
      <vt:lpstr>FIELD STUDIES</vt:lpstr>
      <vt:lpstr>MENTAL ILLNESS IN JAIL &amp; PRISONS</vt:lpstr>
      <vt:lpstr>PROGRAMS</vt:lpstr>
      <vt:lpstr>ART AND MUSIC THERAPY IN PRISONS</vt:lpstr>
      <vt:lpstr>PSYCHOLOGY OF CREATIVE THERAPY</vt:lpstr>
      <vt:lpstr>PROGRAM GOAL</vt:lpstr>
      <vt:lpstr>LOGIC MODEL</vt:lpstr>
      <vt:lpstr>ART AND MUSIC THERAPY</vt:lpstr>
      <vt:lpstr>ART AND MUSIC THERAPY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and music therapy</dc:title>
  <dc:creator>Mallory Dudley</dc:creator>
  <cp:lastModifiedBy>Mallory Dudley</cp:lastModifiedBy>
  <cp:revision>16</cp:revision>
  <dcterms:created xsi:type="dcterms:W3CDTF">2016-05-24T00:24:24Z</dcterms:created>
  <dcterms:modified xsi:type="dcterms:W3CDTF">2016-05-25T01:38:04Z</dcterms:modified>
</cp:coreProperties>
</file>